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1"/>
  </p:notesMasterIdLst>
  <p:handoutMasterIdLst>
    <p:handoutMasterId r:id="rId12"/>
  </p:handoutMasterIdLst>
  <p:sldIdLst>
    <p:sldId id="256" r:id="rId2"/>
    <p:sldId id="400" r:id="rId3"/>
    <p:sldId id="394" r:id="rId4"/>
    <p:sldId id="395" r:id="rId5"/>
    <p:sldId id="396" r:id="rId6"/>
    <p:sldId id="397" r:id="rId7"/>
    <p:sldId id="398" r:id="rId8"/>
    <p:sldId id="399" r:id="rId9"/>
    <p:sldId id="317" r:id="rId10"/>
  </p:sldIdLst>
  <p:sldSz cx="9144000" cy="6858000" type="screen4x3"/>
  <p:notesSz cx="9996488" cy="686435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FAA32"/>
    <a:srgbClr val="FF0066"/>
    <a:srgbClr val="76B531"/>
    <a:srgbClr val="8EC83E"/>
    <a:srgbClr val="97BE0D"/>
    <a:srgbClr val="A4C139"/>
    <a:srgbClr val="9AB535"/>
    <a:srgbClr val="A1BE38"/>
    <a:srgbClr val="7BB2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4" autoAdjust="0"/>
    <p:restoredTop sz="84192" autoAdjust="0"/>
  </p:normalViewPr>
  <p:slideViewPr>
    <p:cSldViewPr>
      <p:cViewPr varScale="1">
        <p:scale>
          <a:sx n="74" d="100"/>
          <a:sy n="74" d="100"/>
        </p:scale>
        <p:origin x="1714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61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31812" cy="343217"/>
          </a:xfrm>
          <a:prstGeom prst="rect">
            <a:avLst/>
          </a:prstGeom>
        </p:spPr>
        <p:txBody>
          <a:bodyPr vert="horz" lIns="96341" tIns="48171" rIns="96341" bIns="48171" rtlCol="0"/>
          <a:lstStyle>
            <a:lvl1pPr algn="l">
              <a:defRPr sz="1300"/>
            </a:lvl1pPr>
          </a:lstStyle>
          <a:p>
            <a:r>
              <a:rPr lang="nl-NL" smtClean="0"/>
              <a:t>Leersituaties met ADSL: 'Plant &amp; dier in de winter'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5662363" y="1"/>
            <a:ext cx="4331812" cy="343217"/>
          </a:xfrm>
          <a:prstGeom prst="rect">
            <a:avLst/>
          </a:prstGeom>
        </p:spPr>
        <p:txBody>
          <a:bodyPr vert="horz" lIns="96341" tIns="48171" rIns="96341" bIns="48171" rtlCol="0"/>
          <a:lstStyle>
            <a:lvl1pPr algn="r">
              <a:defRPr sz="1300"/>
            </a:lvl1pPr>
          </a:lstStyle>
          <a:p>
            <a:r>
              <a:rPr lang="nl-NL" smtClean="0"/>
              <a:t>08-12-2014</a:t>
            </a:r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6519942"/>
            <a:ext cx="4331812" cy="343217"/>
          </a:xfrm>
          <a:prstGeom prst="rect">
            <a:avLst/>
          </a:prstGeom>
        </p:spPr>
        <p:txBody>
          <a:bodyPr vert="horz" lIns="96341" tIns="48171" rIns="96341" bIns="48171" rtlCol="0" anchor="b"/>
          <a:lstStyle>
            <a:lvl1pPr algn="l">
              <a:defRPr sz="1300"/>
            </a:lvl1pPr>
          </a:lstStyle>
          <a:p>
            <a:r>
              <a:rPr lang="nl-NL" smtClean="0"/>
              <a:t>Klas 4P2</a:t>
            </a:r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5662363" y="6519942"/>
            <a:ext cx="4331812" cy="343217"/>
          </a:xfrm>
          <a:prstGeom prst="rect">
            <a:avLst/>
          </a:prstGeom>
        </p:spPr>
        <p:txBody>
          <a:bodyPr vert="horz" lIns="96341" tIns="48171" rIns="96341" bIns="48171" rtlCol="0" anchor="b"/>
          <a:lstStyle>
            <a:lvl1pPr algn="r">
              <a:defRPr sz="1300"/>
            </a:lvl1pPr>
          </a:lstStyle>
          <a:p>
            <a:fld id="{5D53D48D-6CDE-424D-92FA-58107FA41877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3703735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31812" cy="343217"/>
          </a:xfrm>
          <a:prstGeom prst="rect">
            <a:avLst/>
          </a:prstGeom>
        </p:spPr>
        <p:txBody>
          <a:bodyPr vert="horz" lIns="96341" tIns="48171" rIns="96341" bIns="48171" rtlCol="0"/>
          <a:lstStyle>
            <a:lvl1pPr algn="l">
              <a:defRPr sz="1300"/>
            </a:lvl1pPr>
          </a:lstStyle>
          <a:p>
            <a:r>
              <a:rPr lang="nl-NL" smtClean="0"/>
              <a:t>Leersituaties met ADSL: 'Plant &amp; dier in de winter'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5662363" y="1"/>
            <a:ext cx="4331812" cy="343217"/>
          </a:xfrm>
          <a:prstGeom prst="rect">
            <a:avLst/>
          </a:prstGeom>
        </p:spPr>
        <p:txBody>
          <a:bodyPr vert="horz" lIns="96341" tIns="48171" rIns="96341" bIns="48171" rtlCol="0"/>
          <a:lstStyle>
            <a:lvl1pPr algn="r">
              <a:defRPr sz="1300"/>
            </a:lvl1pPr>
          </a:lstStyle>
          <a:p>
            <a:r>
              <a:rPr lang="nl-NL" smtClean="0"/>
              <a:t>08-12-2014</a:t>
            </a:r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3281363" y="514350"/>
            <a:ext cx="3433762" cy="2574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341" tIns="48171" rIns="96341" bIns="48171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999649" y="3260566"/>
            <a:ext cx="7997190" cy="3088958"/>
          </a:xfrm>
          <a:prstGeom prst="rect">
            <a:avLst/>
          </a:prstGeom>
        </p:spPr>
        <p:txBody>
          <a:bodyPr vert="horz" lIns="96341" tIns="48171" rIns="96341" bIns="48171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6519942"/>
            <a:ext cx="4331812" cy="343217"/>
          </a:xfrm>
          <a:prstGeom prst="rect">
            <a:avLst/>
          </a:prstGeom>
        </p:spPr>
        <p:txBody>
          <a:bodyPr vert="horz" lIns="96341" tIns="48171" rIns="96341" bIns="48171" rtlCol="0" anchor="b"/>
          <a:lstStyle>
            <a:lvl1pPr algn="l">
              <a:defRPr sz="1300"/>
            </a:lvl1pPr>
          </a:lstStyle>
          <a:p>
            <a:r>
              <a:rPr lang="nl-NL" smtClean="0"/>
              <a:t>Klas 4P2</a:t>
            </a:r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5662363" y="6519942"/>
            <a:ext cx="4331812" cy="343217"/>
          </a:xfrm>
          <a:prstGeom prst="rect">
            <a:avLst/>
          </a:prstGeom>
        </p:spPr>
        <p:txBody>
          <a:bodyPr vert="horz" lIns="96341" tIns="48171" rIns="96341" bIns="48171" rtlCol="0" anchor="b"/>
          <a:lstStyle>
            <a:lvl1pPr algn="r">
              <a:defRPr sz="1300"/>
            </a:lvl1pPr>
          </a:lstStyle>
          <a:p>
            <a:fld id="{8357C7E2-668F-4C86-9037-86EF8C098E63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19146378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63412"/>
            <a:endParaRPr lang="nl-NL" sz="1300" dirty="0"/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nl-NL" smtClean="0"/>
              <a:t>08-12-2014</a:t>
            </a:r>
            <a:endParaRPr lang="nl-NL"/>
          </a:p>
        </p:txBody>
      </p:sp>
      <p:sp>
        <p:nvSpPr>
          <p:cNvPr id="9" name="Tijdelijke aanduiding voor voettekst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Klas 4P2</a:t>
            </a:r>
            <a:endParaRPr lang="nl-NL"/>
          </a:p>
        </p:txBody>
      </p:sp>
      <p:sp>
        <p:nvSpPr>
          <p:cNvPr id="10" name="Tijdelijke aanduiding voor dia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7C7E2-668F-4C86-9037-86EF8C098E63}" type="slidenum">
              <a:rPr lang="nl-NL" smtClean="0"/>
              <a:pPr/>
              <a:t>1</a:t>
            </a:fld>
            <a:endParaRPr lang="nl-NL"/>
          </a:p>
        </p:txBody>
      </p:sp>
      <p:sp>
        <p:nvSpPr>
          <p:cNvPr id="11" name="Tijdelijke aanduiding voor koptekst 10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nl-NL" smtClean="0"/>
              <a:t>Leersituaties met ADSL: 'Plant &amp; dier in de winter'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906151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nl-NL" smtClean="0"/>
              <a:t>08-12-2014</a:t>
            </a:r>
            <a:endParaRPr lang="nl-NL"/>
          </a:p>
        </p:txBody>
      </p:sp>
      <p:sp>
        <p:nvSpPr>
          <p:cNvPr id="9" name="Tijdelijke aanduiding voor voettekst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Klas 4P2</a:t>
            </a:r>
            <a:endParaRPr lang="nl-NL"/>
          </a:p>
        </p:txBody>
      </p:sp>
      <p:sp>
        <p:nvSpPr>
          <p:cNvPr id="10" name="Tijdelijke aanduiding voor dia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7C7E2-668F-4C86-9037-86EF8C098E63}" type="slidenum">
              <a:rPr lang="nl-NL" smtClean="0"/>
              <a:pPr/>
              <a:t>3</a:t>
            </a:fld>
            <a:endParaRPr lang="nl-NL"/>
          </a:p>
        </p:txBody>
      </p:sp>
      <p:sp>
        <p:nvSpPr>
          <p:cNvPr id="11" name="Tijdelijke aanduiding voor koptekst 10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nl-NL" smtClean="0"/>
              <a:t>Leersituaties met ADSL: 'Plant &amp; dier in de winter'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385649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nl-NL" smtClean="0"/>
              <a:t>08-12-2014</a:t>
            </a:r>
            <a:endParaRPr lang="nl-NL"/>
          </a:p>
        </p:txBody>
      </p:sp>
      <p:sp>
        <p:nvSpPr>
          <p:cNvPr id="9" name="Tijdelijke aanduiding voor voettekst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Klas 4P2</a:t>
            </a:r>
            <a:endParaRPr lang="nl-NL"/>
          </a:p>
        </p:txBody>
      </p:sp>
      <p:sp>
        <p:nvSpPr>
          <p:cNvPr id="10" name="Tijdelijke aanduiding voor dia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7C7E2-668F-4C86-9037-86EF8C098E63}" type="slidenum">
              <a:rPr lang="nl-NL" smtClean="0"/>
              <a:pPr/>
              <a:t>4</a:t>
            </a:fld>
            <a:endParaRPr lang="nl-NL"/>
          </a:p>
        </p:txBody>
      </p:sp>
      <p:sp>
        <p:nvSpPr>
          <p:cNvPr id="11" name="Tijdelijke aanduiding voor koptekst 10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nl-NL" smtClean="0"/>
              <a:t>Leersituaties met ADSL: 'Plant &amp; dier in de winter'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385649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nl-NL" smtClean="0"/>
              <a:t>08-12-2014</a:t>
            </a:r>
            <a:endParaRPr lang="nl-NL"/>
          </a:p>
        </p:txBody>
      </p:sp>
      <p:sp>
        <p:nvSpPr>
          <p:cNvPr id="9" name="Tijdelijke aanduiding voor voettekst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Klas 4P2</a:t>
            </a:r>
            <a:endParaRPr lang="nl-NL"/>
          </a:p>
        </p:txBody>
      </p:sp>
      <p:sp>
        <p:nvSpPr>
          <p:cNvPr id="10" name="Tijdelijke aanduiding voor dia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7C7E2-668F-4C86-9037-86EF8C098E63}" type="slidenum">
              <a:rPr lang="nl-NL" smtClean="0"/>
              <a:pPr/>
              <a:t>5</a:t>
            </a:fld>
            <a:endParaRPr lang="nl-NL"/>
          </a:p>
        </p:txBody>
      </p:sp>
      <p:sp>
        <p:nvSpPr>
          <p:cNvPr id="11" name="Tijdelijke aanduiding voor koptekst 10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nl-NL" smtClean="0"/>
              <a:t>Leersituaties met ADSL: 'Plant &amp; dier in de winter'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385649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nl-NL" smtClean="0"/>
              <a:t>08-12-2014</a:t>
            </a:r>
            <a:endParaRPr lang="nl-NL"/>
          </a:p>
        </p:txBody>
      </p:sp>
      <p:sp>
        <p:nvSpPr>
          <p:cNvPr id="9" name="Tijdelijke aanduiding voor voettekst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Klas 4P2</a:t>
            </a:r>
            <a:endParaRPr lang="nl-NL"/>
          </a:p>
        </p:txBody>
      </p:sp>
      <p:sp>
        <p:nvSpPr>
          <p:cNvPr id="10" name="Tijdelijke aanduiding voor dia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7C7E2-668F-4C86-9037-86EF8C098E63}" type="slidenum">
              <a:rPr lang="nl-NL" smtClean="0"/>
              <a:pPr/>
              <a:t>6</a:t>
            </a:fld>
            <a:endParaRPr lang="nl-NL"/>
          </a:p>
        </p:txBody>
      </p:sp>
      <p:sp>
        <p:nvSpPr>
          <p:cNvPr id="11" name="Tijdelijke aanduiding voor koptekst 10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nl-NL" smtClean="0"/>
              <a:t>Leersituaties met ADSL: 'Plant &amp; dier in de winter'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385649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nl-NL" smtClean="0"/>
              <a:t>08-12-2014</a:t>
            </a:r>
            <a:endParaRPr lang="nl-NL"/>
          </a:p>
        </p:txBody>
      </p:sp>
      <p:sp>
        <p:nvSpPr>
          <p:cNvPr id="9" name="Tijdelijke aanduiding voor voettekst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Klas 4P2</a:t>
            </a:r>
            <a:endParaRPr lang="nl-NL"/>
          </a:p>
        </p:txBody>
      </p:sp>
      <p:sp>
        <p:nvSpPr>
          <p:cNvPr id="10" name="Tijdelijke aanduiding voor dia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7C7E2-668F-4C86-9037-86EF8C098E63}" type="slidenum">
              <a:rPr lang="nl-NL" smtClean="0"/>
              <a:pPr/>
              <a:t>7</a:t>
            </a:fld>
            <a:endParaRPr lang="nl-NL"/>
          </a:p>
        </p:txBody>
      </p:sp>
      <p:sp>
        <p:nvSpPr>
          <p:cNvPr id="11" name="Tijdelijke aanduiding voor koptekst 10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nl-NL" smtClean="0"/>
              <a:t>Leersituaties met ADSL: 'Plant &amp; dier in de winter'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385649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nl-NL" smtClean="0"/>
              <a:t>08-12-2014</a:t>
            </a:r>
            <a:endParaRPr lang="nl-NL"/>
          </a:p>
        </p:txBody>
      </p:sp>
      <p:sp>
        <p:nvSpPr>
          <p:cNvPr id="9" name="Tijdelijke aanduiding voor voettekst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Klas 4P2</a:t>
            </a:r>
            <a:endParaRPr lang="nl-NL"/>
          </a:p>
        </p:txBody>
      </p:sp>
      <p:sp>
        <p:nvSpPr>
          <p:cNvPr id="10" name="Tijdelijke aanduiding voor dia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7C7E2-668F-4C86-9037-86EF8C098E63}" type="slidenum">
              <a:rPr lang="nl-NL" smtClean="0"/>
              <a:pPr/>
              <a:t>8</a:t>
            </a:fld>
            <a:endParaRPr lang="nl-NL"/>
          </a:p>
        </p:txBody>
      </p:sp>
      <p:sp>
        <p:nvSpPr>
          <p:cNvPr id="11" name="Tijdelijke aanduiding voor koptekst 10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nl-NL" smtClean="0"/>
              <a:t>Leersituaties met ADSL: 'Plant &amp; dier in de winter'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3856490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nl-NL" smtClean="0"/>
              <a:t>08-12-2014</a:t>
            </a:r>
            <a:endParaRPr lang="nl-NL"/>
          </a:p>
        </p:txBody>
      </p:sp>
      <p:sp>
        <p:nvSpPr>
          <p:cNvPr id="9" name="Tijdelijke aanduiding voor voettekst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Klas 4P2</a:t>
            </a:r>
            <a:endParaRPr lang="nl-NL"/>
          </a:p>
        </p:txBody>
      </p:sp>
      <p:sp>
        <p:nvSpPr>
          <p:cNvPr id="10" name="Tijdelijke aanduiding voor dia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7C7E2-668F-4C86-9037-86EF8C098E63}" type="slidenum">
              <a:rPr lang="nl-NL" smtClean="0"/>
              <a:pPr/>
              <a:t>9</a:t>
            </a:fld>
            <a:endParaRPr lang="nl-NL"/>
          </a:p>
        </p:txBody>
      </p:sp>
      <p:sp>
        <p:nvSpPr>
          <p:cNvPr id="11" name="Tijdelijke aanduiding voor koptekst 10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nl-NL" smtClean="0"/>
              <a:t>Leersituaties met ADSL: 'Plant &amp; dier in de winter'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948144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A3189-9521-40DA-95B7-3886042B25D8}" type="datetimeFigureOut">
              <a:rPr lang="nl-NL" smtClean="0"/>
              <a:pPr/>
              <a:t>15-5-2020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02B37-415A-48D6-966C-20C1F5D01367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633036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A3189-9521-40DA-95B7-3886042B25D8}" type="datetimeFigureOut">
              <a:rPr lang="nl-NL" smtClean="0"/>
              <a:pPr/>
              <a:t>15-5-2020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02B37-415A-48D6-966C-20C1F5D01367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021005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A3189-9521-40DA-95B7-3886042B25D8}" type="datetimeFigureOut">
              <a:rPr lang="nl-NL" smtClean="0"/>
              <a:pPr/>
              <a:t>15-5-2020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02B37-415A-48D6-966C-20C1F5D01367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7475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A3189-9521-40DA-95B7-3886042B25D8}" type="datetimeFigureOut">
              <a:rPr lang="nl-NL" smtClean="0"/>
              <a:pPr/>
              <a:t>15-5-2020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02B37-415A-48D6-966C-20C1F5D01367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533063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A3189-9521-40DA-95B7-3886042B25D8}" type="datetimeFigureOut">
              <a:rPr lang="nl-NL" smtClean="0"/>
              <a:pPr/>
              <a:t>15-5-2020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02B37-415A-48D6-966C-20C1F5D01367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86476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A3189-9521-40DA-95B7-3886042B25D8}" type="datetimeFigureOut">
              <a:rPr lang="nl-NL" smtClean="0"/>
              <a:pPr/>
              <a:t>15-5-2020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02B37-415A-48D6-966C-20C1F5D01367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87701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A3189-9521-40DA-95B7-3886042B25D8}" type="datetimeFigureOut">
              <a:rPr lang="nl-NL" smtClean="0"/>
              <a:pPr/>
              <a:t>15-5-2020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02B37-415A-48D6-966C-20C1F5D01367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06483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A3189-9521-40DA-95B7-3886042B25D8}" type="datetimeFigureOut">
              <a:rPr lang="nl-NL" smtClean="0"/>
              <a:pPr/>
              <a:t>15-5-2020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02B37-415A-48D6-966C-20C1F5D01367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991673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A3189-9521-40DA-95B7-3886042B25D8}" type="datetimeFigureOut">
              <a:rPr lang="nl-NL" smtClean="0"/>
              <a:pPr/>
              <a:t>15-5-2020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02B37-415A-48D6-966C-20C1F5D01367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918513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A3189-9521-40DA-95B7-3886042B25D8}" type="datetimeFigureOut">
              <a:rPr lang="nl-NL" smtClean="0"/>
              <a:pPr/>
              <a:t>15-5-2020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02B37-415A-48D6-966C-20C1F5D01367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82897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A3189-9521-40DA-95B7-3886042B25D8}" type="datetimeFigureOut">
              <a:rPr lang="nl-NL" smtClean="0"/>
              <a:pPr/>
              <a:t>15-5-2020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02B37-415A-48D6-966C-20C1F5D01367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49294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2A3189-9521-40DA-95B7-3886042B25D8}" type="datetimeFigureOut">
              <a:rPr lang="nl-NL" smtClean="0"/>
              <a:pPr/>
              <a:t>15-5-2020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702B37-415A-48D6-966C-20C1F5D01367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52652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8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microsoft.com/office/2007/relationships/hdphoto" Target="../media/hdphoto2.wdp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/>
          <p:cNvSpPr/>
          <p:nvPr/>
        </p:nvSpPr>
        <p:spPr>
          <a:xfrm>
            <a:off x="1691680" y="-8679"/>
            <a:ext cx="3217538" cy="5904656"/>
          </a:xfrm>
          <a:prstGeom prst="rect">
            <a:avLst/>
          </a:prstGeom>
          <a:solidFill>
            <a:srgbClr val="97BE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691680" y="4167607"/>
            <a:ext cx="3217538" cy="1163468"/>
          </a:xfrm>
        </p:spPr>
        <p:txBody>
          <a:bodyPr>
            <a:noAutofit/>
          </a:bodyPr>
          <a:lstStyle/>
          <a:p>
            <a:pPr algn="l"/>
            <a:r>
              <a:rPr lang="nl-NL" sz="3600" b="1" dirty="0" smtClean="0">
                <a:solidFill>
                  <a:schemeClr val="bg1"/>
                </a:solidFill>
              </a:rPr>
              <a:t>Hoofdstuk </a:t>
            </a:r>
            <a:r>
              <a:rPr lang="nl-NL" sz="3600" b="1" dirty="0">
                <a:solidFill>
                  <a:schemeClr val="bg1"/>
                </a:solidFill>
              </a:rPr>
              <a:t>8</a:t>
            </a:r>
            <a:r>
              <a:rPr lang="nl-NL" sz="3600" b="1" dirty="0" smtClean="0">
                <a:solidFill>
                  <a:schemeClr val="bg1"/>
                </a:solidFill>
              </a:rPr>
              <a:t/>
            </a:r>
            <a:br>
              <a:rPr lang="nl-NL" sz="3600" b="1" dirty="0" smtClean="0">
                <a:solidFill>
                  <a:schemeClr val="bg1"/>
                </a:solidFill>
              </a:rPr>
            </a:br>
            <a:r>
              <a:rPr lang="nl-NL" sz="2800" b="1" dirty="0" smtClean="0">
                <a:solidFill>
                  <a:schemeClr val="bg1"/>
                </a:solidFill>
              </a:rPr>
              <a:t>Licht</a:t>
            </a:r>
            <a:endParaRPr lang="nl-NL" sz="1900" b="1" dirty="0">
              <a:solidFill>
                <a:schemeClr val="bg1"/>
              </a:solidFill>
            </a:endParaRP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691680" y="5331075"/>
            <a:ext cx="3312368" cy="546198"/>
          </a:xfrm>
        </p:spPr>
        <p:txBody>
          <a:bodyPr>
            <a:noAutofit/>
          </a:bodyPr>
          <a:lstStyle/>
          <a:p>
            <a:pPr algn="l"/>
            <a:r>
              <a:rPr lang="nl-NL" sz="2400" dirty="0" smtClean="0">
                <a:solidFill>
                  <a:schemeClr val="bg1"/>
                </a:solidFill>
              </a:rPr>
              <a:t>8.3 Licht en kleur</a:t>
            </a:r>
            <a:endParaRPr lang="nl-NL" sz="1800" dirty="0">
              <a:solidFill>
                <a:schemeClr val="bg1"/>
              </a:solidFill>
            </a:endParaRPr>
          </a:p>
        </p:txBody>
      </p:sp>
      <p:pic>
        <p:nvPicPr>
          <p:cNvPr id="13" name="Afbeelding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8795" y="6095701"/>
            <a:ext cx="2415205" cy="762299"/>
          </a:xfrm>
          <a:prstGeom prst="rect">
            <a:avLst/>
          </a:prstGeom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407"/>
          <a:stretch/>
        </p:blipFill>
        <p:spPr bwMode="auto">
          <a:xfrm>
            <a:off x="5004045" y="2439977"/>
            <a:ext cx="2376267" cy="345600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1" name="Picture 3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580" r="30601"/>
          <a:stretch/>
        </p:blipFill>
        <p:spPr bwMode="auto">
          <a:xfrm>
            <a:off x="-3726" y="2439977"/>
            <a:ext cx="1623397" cy="345600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4" name="Picture 2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945" r="33945"/>
          <a:stretch/>
        </p:blipFill>
        <p:spPr bwMode="auto">
          <a:xfrm>
            <a:off x="7452320" y="2439977"/>
            <a:ext cx="1691680" cy="345600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9051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395536" y="1105394"/>
            <a:ext cx="8352928" cy="1470025"/>
          </a:xfrm>
        </p:spPr>
        <p:txBody>
          <a:bodyPr/>
          <a:lstStyle/>
          <a:p>
            <a:r>
              <a:rPr lang="nl-NL" b="1" dirty="0" smtClean="0">
                <a:latin typeface="Arial" panose="020B0604020202020204" pitchFamily="34" charset="0"/>
                <a:cs typeface="Arial" panose="020B0604020202020204" pitchFamily="34" charset="0"/>
              </a:rPr>
              <a:t>§</a:t>
            </a:r>
            <a:r>
              <a:rPr lang="nl-NL" b="1" dirty="0" smtClean="0">
                <a:latin typeface="Arial" panose="020B0604020202020204" pitchFamily="34" charset="0"/>
                <a:cs typeface="Arial" panose="020B0604020202020204" pitchFamily="34" charset="0"/>
              </a:rPr>
              <a:t>8.3 </a:t>
            </a:r>
            <a:r>
              <a:rPr lang="nl-NL" b="1" dirty="0" smtClean="0">
                <a:latin typeface="Arial" panose="020B0604020202020204" pitchFamily="34" charset="0"/>
                <a:cs typeface="Arial" panose="020B0604020202020204" pitchFamily="34" charset="0"/>
              </a:rPr>
              <a:t>Licht en </a:t>
            </a:r>
            <a:r>
              <a:rPr lang="nl-NL" b="1" dirty="0" smtClean="0">
                <a:latin typeface="Arial" panose="020B0604020202020204" pitchFamily="34" charset="0"/>
                <a:cs typeface="Arial" panose="020B0604020202020204" pitchFamily="34" charset="0"/>
              </a:rPr>
              <a:t>kleur</a:t>
            </a:r>
            <a:endParaRPr lang="nl-NL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Ondertitel 7"/>
          <p:cNvSpPr>
            <a:spLocks noGrp="1"/>
          </p:cNvSpPr>
          <p:nvPr>
            <p:ph type="subTitle" idx="1"/>
          </p:nvPr>
        </p:nvSpPr>
        <p:spPr>
          <a:xfrm>
            <a:off x="210639" y="3284985"/>
            <a:ext cx="8679012" cy="2718472"/>
          </a:xfrm>
        </p:spPr>
        <p:txBody>
          <a:bodyPr>
            <a:normAutofit/>
          </a:bodyPr>
          <a:lstStyle/>
          <a:p>
            <a:r>
              <a:rPr lang="nl-NL" sz="2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Doelen:</a:t>
            </a:r>
          </a:p>
          <a:p>
            <a:r>
              <a:rPr lang="nl-NL" sz="28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Je kunt benoemen wat de kleuren van de regenboog zijn</a:t>
            </a:r>
          </a:p>
          <a:p>
            <a:r>
              <a:rPr lang="nl-NL" sz="28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Je kunt uitleggen wat het weerkaatsen en absorberen van licht betekent voor de kleuren die we zien</a:t>
            </a:r>
          </a:p>
          <a:p>
            <a:r>
              <a:rPr lang="nl-NL" sz="28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Je kunt uitleggen hoe mengkleuren ontstaan</a:t>
            </a:r>
          </a:p>
          <a:p>
            <a:endParaRPr lang="nl-NL" sz="2800" i="1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8796" y="6003457"/>
            <a:ext cx="1790855" cy="746825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4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639" y="6248265"/>
            <a:ext cx="1371791" cy="257211"/>
          </a:xfrm>
          <a:prstGeom prst="rect">
            <a:avLst/>
          </a:prstGeom>
        </p:spPr>
      </p:pic>
      <p:pic>
        <p:nvPicPr>
          <p:cNvPr id="6" name="Afbeelding 5" descr="D:\Users\Inge\Documents\School\4. Stoas Vilentum Hogeschool\Stage Clusius College Alkmaar\Algemeen\Huisstijl\Kleurenbalk Clusius College kleur.jpg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31877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Afbeelding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6336" y="318771"/>
            <a:ext cx="1547663" cy="488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2058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8.3 Licht en kleur</a:t>
            </a:r>
            <a:endParaRPr lang="nl-NL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b="1" dirty="0" smtClean="0">
                <a:sym typeface="Wingdings" panose="05000000000000000000" pitchFamily="2" charset="2"/>
              </a:rPr>
              <a:t>Het kleurenspectrum</a:t>
            </a:r>
            <a:endParaRPr lang="nl-NL" b="1" dirty="0">
              <a:sym typeface="Wingdings" panose="05000000000000000000" pitchFamily="2" charset="2"/>
            </a:endParaRPr>
          </a:p>
          <a:p>
            <a:r>
              <a:rPr lang="nl-NL" dirty="0" smtClean="0">
                <a:sym typeface="Wingdings" panose="05000000000000000000" pitchFamily="2" charset="2"/>
              </a:rPr>
              <a:t>Het witte zonlicht bestaat uit alle kleuren van de regenboog</a:t>
            </a:r>
          </a:p>
          <a:p>
            <a:pPr lvl="3"/>
            <a:endParaRPr lang="nl-NL" dirty="0">
              <a:sym typeface="Wingdings" panose="05000000000000000000" pitchFamily="2" charset="2"/>
            </a:endParaRPr>
          </a:p>
          <a:p>
            <a:r>
              <a:rPr lang="nl-NL" dirty="0" smtClean="0">
                <a:sym typeface="Wingdings" panose="05000000000000000000" pitchFamily="2" charset="2"/>
              </a:rPr>
              <a:t>Zonlicht op een </a:t>
            </a:r>
            <a:r>
              <a:rPr lang="nl-NL" b="1" dirty="0" smtClean="0">
                <a:solidFill>
                  <a:srgbClr val="8FAA32"/>
                </a:solidFill>
                <a:sym typeface="Wingdings" panose="05000000000000000000" pitchFamily="2" charset="2"/>
              </a:rPr>
              <a:t>prisma</a:t>
            </a:r>
          </a:p>
          <a:p>
            <a:pPr lvl="1"/>
            <a:r>
              <a:rPr lang="nl-NL" dirty="0" smtClean="0">
                <a:sym typeface="Wingdings" panose="05000000000000000000" pitchFamily="2" charset="2"/>
              </a:rPr>
              <a:t>Reeks kleuren wordt</a:t>
            </a:r>
            <a:br>
              <a:rPr lang="nl-NL" dirty="0" smtClean="0">
                <a:sym typeface="Wingdings" panose="05000000000000000000" pitchFamily="2" charset="2"/>
              </a:rPr>
            </a:br>
            <a:r>
              <a:rPr lang="nl-NL" dirty="0" smtClean="0">
                <a:sym typeface="Wingdings" panose="05000000000000000000" pitchFamily="2" charset="2"/>
              </a:rPr>
              <a:t>zichtbaar  het </a:t>
            </a:r>
            <a:r>
              <a:rPr lang="nl-NL" b="1" dirty="0" smtClean="0">
                <a:solidFill>
                  <a:srgbClr val="8FAA32"/>
                </a:solidFill>
                <a:sym typeface="Wingdings" panose="05000000000000000000" pitchFamily="2" charset="2"/>
              </a:rPr>
              <a:t>spectrum</a:t>
            </a:r>
          </a:p>
          <a:p>
            <a:pPr lvl="2"/>
            <a:r>
              <a:rPr lang="nl-NL" b="1" dirty="0" smtClean="0">
                <a:solidFill>
                  <a:srgbClr val="8FAA32"/>
                </a:solidFill>
                <a:sym typeface="Wingdings" panose="05000000000000000000" pitchFamily="2" charset="2"/>
              </a:rPr>
              <a:t>R O G </a:t>
            </a:r>
            <a:r>
              <a:rPr lang="nl-NL" b="1" dirty="0" err="1" smtClean="0">
                <a:solidFill>
                  <a:srgbClr val="8FAA32"/>
                </a:solidFill>
                <a:sym typeface="Wingdings" panose="05000000000000000000" pitchFamily="2" charset="2"/>
              </a:rPr>
              <a:t>G</a:t>
            </a:r>
            <a:r>
              <a:rPr lang="nl-NL" b="1" dirty="0" smtClean="0">
                <a:solidFill>
                  <a:srgbClr val="8FAA32"/>
                </a:solidFill>
                <a:sym typeface="Wingdings" panose="05000000000000000000" pitchFamily="2" charset="2"/>
              </a:rPr>
              <a:t> B I V</a:t>
            </a: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01" y="6476716"/>
            <a:ext cx="9144000" cy="381284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3429000"/>
            <a:ext cx="3376941" cy="2681262"/>
          </a:xfrm>
          <a:prstGeom prst="rect">
            <a:avLst/>
          </a:prstGeom>
          <a:noFill/>
          <a:ln w="19050">
            <a:solidFill>
              <a:srgbClr val="8FAA3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cxnSp>
        <p:nvCxnSpPr>
          <p:cNvPr id="6" name="Gekromde verbindingslijn 5"/>
          <p:cNvCxnSpPr/>
          <p:nvPr/>
        </p:nvCxnSpPr>
        <p:spPr>
          <a:xfrm>
            <a:off x="4788024" y="3933056"/>
            <a:ext cx="1296144" cy="504056"/>
          </a:xfrm>
          <a:prstGeom prst="curvedConnector3">
            <a:avLst/>
          </a:prstGeom>
          <a:ln w="28575">
            <a:solidFill>
              <a:srgbClr val="8FAA3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072675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8.3 Licht en kleur</a:t>
            </a:r>
            <a:endParaRPr lang="nl-NL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b="1" dirty="0" smtClean="0">
                <a:sym typeface="Wingdings" panose="05000000000000000000" pitchFamily="2" charset="2"/>
              </a:rPr>
              <a:t>De zakspectroscoop</a:t>
            </a:r>
            <a:endParaRPr lang="nl-NL" b="1" dirty="0">
              <a:sym typeface="Wingdings" panose="05000000000000000000" pitchFamily="2" charset="2"/>
            </a:endParaRPr>
          </a:p>
          <a:p>
            <a:r>
              <a:rPr lang="nl-NL" dirty="0" smtClean="0">
                <a:sym typeface="Wingdings" panose="05000000000000000000" pitchFamily="2" charset="2"/>
              </a:rPr>
              <a:t>De samenstelling van licht kun je onderzoeken met een </a:t>
            </a:r>
            <a:r>
              <a:rPr lang="nl-NL" b="1" dirty="0" smtClean="0">
                <a:solidFill>
                  <a:srgbClr val="8FAA32"/>
                </a:solidFill>
                <a:sym typeface="Wingdings" panose="05000000000000000000" pitchFamily="2" charset="2"/>
              </a:rPr>
              <a:t>zakspectroscoop</a:t>
            </a:r>
          </a:p>
          <a:p>
            <a:pPr lvl="1"/>
            <a:r>
              <a:rPr lang="nl-NL" b="1" dirty="0">
                <a:solidFill>
                  <a:srgbClr val="8FAA32"/>
                </a:solidFill>
                <a:sym typeface="Wingdings" panose="05000000000000000000" pitchFamily="2" charset="2"/>
              </a:rPr>
              <a:t>S</a:t>
            </a:r>
            <a:r>
              <a:rPr lang="nl-NL" b="1" dirty="0" smtClean="0">
                <a:solidFill>
                  <a:srgbClr val="8FAA32"/>
                </a:solidFill>
                <a:sym typeface="Wingdings" panose="05000000000000000000" pitchFamily="2" charset="2"/>
              </a:rPr>
              <a:t>pectrum</a:t>
            </a:r>
            <a:r>
              <a:rPr lang="nl-NL" dirty="0" smtClean="0">
                <a:sym typeface="Wingdings" panose="05000000000000000000" pitchFamily="2" charset="2"/>
              </a:rPr>
              <a:t> van licht bekijken  bekijken uit </a:t>
            </a:r>
            <a:r>
              <a:rPr lang="nl-NL" u="sng" dirty="0" smtClean="0">
                <a:sym typeface="Wingdings" panose="05000000000000000000" pitchFamily="2" charset="2"/>
              </a:rPr>
              <a:t>welke kleuren</a:t>
            </a:r>
            <a:r>
              <a:rPr lang="nl-NL" dirty="0" smtClean="0">
                <a:sym typeface="Wingdings" panose="05000000000000000000" pitchFamily="2" charset="2"/>
              </a:rPr>
              <a:t> licht bestaat</a:t>
            </a:r>
            <a:endParaRPr lang="nl-NL" b="1" dirty="0" smtClean="0">
              <a:solidFill>
                <a:srgbClr val="8FAA32"/>
              </a:solidFill>
              <a:sym typeface="Wingdings" panose="05000000000000000000" pitchFamily="2" charset="2"/>
            </a:endParaRP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01" y="6476716"/>
            <a:ext cx="9144000" cy="381284"/>
          </a:xfrm>
          <a:prstGeom prst="rect">
            <a:avLst/>
          </a:prstGeom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3882504"/>
            <a:ext cx="3485753" cy="2354662"/>
          </a:xfrm>
          <a:prstGeom prst="rect">
            <a:avLst/>
          </a:prstGeom>
          <a:noFill/>
          <a:ln w="19050">
            <a:solidFill>
              <a:srgbClr val="8FAA3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7686" y="4447753"/>
            <a:ext cx="2838450" cy="1933575"/>
          </a:xfrm>
          <a:prstGeom prst="rect">
            <a:avLst/>
          </a:prstGeom>
          <a:noFill/>
          <a:ln w="19050">
            <a:solidFill>
              <a:srgbClr val="8FAA3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3" name="Tekstvak 2"/>
          <p:cNvSpPr txBox="1"/>
          <p:nvPr/>
        </p:nvSpPr>
        <p:spPr>
          <a:xfrm>
            <a:off x="251520" y="4447753"/>
            <a:ext cx="22322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2400" dirty="0" smtClean="0"/>
              <a:t>halogeenlamp</a:t>
            </a:r>
            <a:endParaRPr lang="nl-NL" dirty="0"/>
          </a:p>
        </p:txBody>
      </p:sp>
      <p:sp>
        <p:nvSpPr>
          <p:cNvPr id="10" name="Tekstvak 9"/>
          <p:cNvSpPr txBox="1"/>
          <p:nvPr/>
        </p:nvSpPr>
        <p:spPr>
          <a:xfrm>
            <a:off x="683568" y="5183707"/>
            <a:ext cx="18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2400" dirty="0"/>
              <a:t>t</a:t>
            </a:r>
            <a:r>
              <a:rPr lang="nl-NL" sz="2400" dirty="0" smtClean="0"/>
              <a:t>l-buis</a:t>
            </a:r>
            <a:endParaRPr lang="nl-NL" dirty="0"/>
          </a:p>
        </p:txBody>
      </p:sp>
      <p:sp>
        <p:nvSpPr>
          <p:cNvPr id="11" name="Tekstvak 10"/>
          <p:cNvSpPr txBox="1"/>
          <p:nvPr/>
        </p:nvSpPr>
        <p:spPr>
          <a:xfrm>
            <a:off x="251520" y="5919663"/>
            <a:ext cx="22322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2400" dirty="0" smtClean="0"/>
              <a:t>natriumlamp</a:t>
            </a:r>
            <a:endParaRPr lang="nl-NL" dirty="0"/>
          </a:p>
        </p:txBody>
      </p:sp>
      <p:cxnSp>
        <p:nvCxnSpPr>
          <p:cNvPr id="12" name="Gekromde verbindingslijn 11"/>
          <p:cNvCxnSpPr>
            <a:stCxn id="3" idx="3"/>
          </p:cNvCxnSpPr>
          <p:nvPr/>
        </p:nvCxnSpPr>
        <p:spPr>
          <a:xfrm flipV="1">
            <a:off x="2483768" y="4678585"/>
            <a:ext cx="720080" cy="1"/>
          </a:xfrm>
          <a:prstGeom prst="curvedConnector3">
            <a:avLst/>
          </a:prstGeom>
          <a:ln w="28575">
            <a:solidFill>
              <a:srgbClr val="8FAA3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kromde verbindingslijn 15"/>
          <p:cNvCxnSpPr/>
          <p:nvPr/>
        </p:nvCxnSpPr>
        <p:spPr>
          <a:xfrm flipV="1">
            <a:off x="2483768" y="5414540"/>
            <a:ext cx="720080" cy="1"/>
          </a:xfrm>
          <a:prstGeom prst="curvedConnector3">
            <a:avLst/>
          </a:prstGeom>
          <a:ln w="28575">
            <a:solidFill>
              <a:srgbClr val="8FAA3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kromde verbindingslijn 16"/>
          <p:cNvCxnSpPr/>
          <p:nvPr/>
        </p:nvCxnSpPr>
        <p:spPr>
          <a:xfrm flipV="1">
            <a:off x="2483768" y="6150495"/>
            <a:ext cx="720080" cy="1"/>
          </a:xfrm>
          <a:prstGeom prst="curvedConnector3">
            <a:avLst/>
          </a:prstGeom>
          <a:ln w="28575">
            <a:solidFill>
              <a:srgbClr val="8FAA3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0043217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0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8.3 Licht en kleur</a:t>
            </a:r>
            <a:endParaRPr lang="nl-NL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b="1" dirty="0" smtClean="0">
                <a:sym typeface="Wingdings" panose="05000000000000000000" pitchFamily="2" charset="2"/>
              </a:rPr>
              <a:t>Gekleurde voorwerpen zien</a:t>
            </a:r>
            <a:endParaRPr lang="nl-NL" b="1" dirty="0">
              <a:sym typeface="Wingdings" panose="05000000000000000000" pitchFamily="2" charset="2"/>
            </a:endParaRPr>
          </a:p>
          <a:p>
            <a:r>
              <a:rPr lang="nl-NL" dirty="0" smtClean="0">
                <a:sym typeface="Wingdings" panose="05000000000000000000" pitchFamily="2" charset="2"/>
              </a:rPr>
              <a:t>De kleur die je ziet wordt </a:t>
            </a:r>
            <a:r>
              <a:rPr lang="nl-NL" b="1" dirty="0" smtClean="0">
                <a:solidFill>
                  <a:srgbClr val="8FAA32"/>
                </a:solidFill>
                <a:sym typeface="Wingdings" panose="05000000000000000000" pitchFamily="2" charset="2"/>
              </a:rPr>
              <a:t>weerkaatst</a:t>
            </a:r>
          </a:p>
          <a:p>
            <a:r>
              <a:rPr lang="nl-NL" dirty="0" smtClean="0">
                <a:sym typeface="Wingdings" panose="05000000000000000000" pitchFamily="2" charset="2"/>
              </a:rPr>
              <a:t>De andere kleuren worden </a:t>
            </a:r>
            <a:r>
              <a:rPr lang="nl-NL" b="1" dirty="0" smtClean="0">
                <a:solidFill>
                  <a:srgbClr val="8FAA32"/>
                </a:solidFill>
                <a:sym typeface="Wingdings" panose="05000000000000000000" pitchFamily="2" charset="2"/>
              </a:rPr>
              <a:t>geabsorbeerd</a:t>
            </a:r>
          </a:p>
          <a:p>
            <a:pPr lvl="1"/>
            <a:r>
              <a:rPr lang="nl-NL" dirty="0" smtClean="0">
                <a:sym typeface="Wingdings" panose="05000000000000000000" pitchFamily="2" charset="2"/>
              </a:rPr>
              <a:t>Dit licht wordt </a:t>
            </a:r>
            <a:r>
              <a:rPr lang="nl-NL" u="sng" dirty="0" smtClean="0">
                <a:sym typeface="Wingdings" panose="05000000000000000000" pitchFamily="2" charset="2"/>
              </a:rPr>
              <a:t>omgezet</a:t>
            </a:r>
            <a:r>
              <a:rPr lang="nl-NL" dirty="0" smtClean="0">
                <a:sym typeface="Wingdings" panose="05000000000000000000" pitchFamily="2" charset="2"/>
              </a:rPr>
              <a:t> in </a:t>
            </a:r>
            <a:r>
              <a:rPr lang="nl-NL" b="1" dirty="0" smtClean="0">
                <a:solidFill>
                  <a:srgbClr val="8FAA32"/>
                </a:solidFill>
                <a:sym typeface="Wingdings" panose="05000000000000000000" pitchFamily="2" charset="2"/>
              </a:rPr>
              <a:t>warmte</a:t>
            </a: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01" y="6476716"/>
            <a:ext cx="9144000" cy="381284"/>
          </a:xfrm>
          <a:prstGeom prst="rect">
            <a:avLst/>
          </a:prstGeom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4920" y="3933056"/>
            <a:ext cx="3069758" cy="2340819"/>
          </a:xfrm>
          <a:prstGeom prst="rect">
            <a:avLst/>
          </a:prstGeom>
          <a:noFill/>
          <a:ln w="19050">
            <a:solidFill>
              <a:srgbClr val="8FAA3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843736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8.3 Licht en kleur</a:t>
            </a:r>
            <a:endParaRPr lang="nl-NL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b="1" dirty="0" smtClean="0">
                <a:sym typeface="Wingdings" panose="05000000000000000000" pitchFamily="2" charset="2"/>
              </a:rPr>
              <a:t>Gekleurde voorwerpen zien</a:t>
            </a:r>
            <a:endParaRPr lang="nl-NL" b="1" dirty="0">
              <a:sym typeface="Wingdings" panose="05000000000000000000" pitchFamily="2" charset="2"/>
            </a:endParaRPr>
          </a:p>
          <a:p>
            <a:r>
              <a:rPr lang="nl-NL" dirty="0" smtClean="0">
                <a:sym typeface="Wingdings" panose="05000000000000000000" pitchFamily="2" charset="2"/>
              </a:rPr>
              <a:t>Bijna alle kleuren om je heen zijn </a:t>
            </a:r>
            <a:r>
              <a:rPr lang="nl-NL" b="1" dirty="0" smtClean="0">
                <a:solidFill>
                  <a:srgbClr val="8FAA32"/>
                </a:solidFill>
                <a:sym typeface="Wingdings" panose="05000000000000000000" pitchFamily="2" charset="2"/>
              </a:rPr>
              <a:t>mengkleuren</a:t>
            </a:r>
          </a:p>
          <a:p>
            <a:pPr lvl="1"/>
            <a:r>
              <a:rPr lang="nl-NL" i="1" dirty="0">
                <a:sym typeface="Wingdings" panose="05000000000000000000" pitchFamily="2" charset="2"/>
              </a:rPr>
              <a:t>Gele </a:t>
            </a:r>
            <a:r>
              <a:rPr lang="nl-NL" i="1" dirty="0" smtClean="0">
                <a:sym typeface="Wingdings" panose="05000000000000000000" pitchFamily="2" charset="2"/>
              </a:rPr>
              <a:t>trui</a:t>
            </a:r>
            <a:r>
              <a:rPr lang="nl-NL" dirty="0" smtClean="0">
                <a:sym typeface="Wingdings" panose="05000000000000000000" pitchFamily="2" charset="2"/>
              </a:rPr>
              <a:t>  terugkaatsing van geel, oranje en groen licht</a:t>
            </a:r>
          </a:p>
          <a:p>
            <a:pPr lvl="1"/>
            <a:r>
              <a:rPr lang="nl-NL" i="1" dirty="0" smtClean="0">
                <a:sym typeface="Wingdings" panose="05000000000000000000" pitchFamily="2" charset="2"/>
              </a:rPr>
              <a:t>Witte voorwerpen </a:t>
            </a:r>
            <a:r>
              <a:rPr lang="nl-NL" dirty="0" smtClean="0">
                <a:sym typeface="Wingdings" panose="05000000000000000000" pitchFamily="2" charset="2"/>
              </a:rPr>
              <a:t></a:t>
            </a:r>
            <a:br>
              <a:rPr lang="nl-NL" dirty="0" smtClean="0">
                <a:sym typeface="Wingdings" panose="05000000000000000000" pitchFamily="2" charset="2"/>
              </a:rPr>
            </a:br>
            <a:r>
              <a:rPr lang="nl-NL" dirty="0" smtClean="0">
                <a:sym typeface="Wingdings" panose="05000000000000000000" pitchFamily="2" charset="2"/>
              </a:rPr>
              <a:t>kaatsen</a:t>
            </a:r>
            <a:r>
              <a:rPr lang="nl-NL" dirty="0">
                <a:sym typeface="Wingdings" panose="05000000000000000000" pitchFamily="2" charset="2"/>
              </a:rPr>
              <a:t> </a:t>
            </a:r>
            <a:r>
              <a:rPr lang="nl-NL" dirty="0" smtClean="0">
                <a:sym typeface="Wingdings" panose="05000000000000000000" pitchFamily="2" charset="2"/>
              </a:rPr>
              <a:t>(bijna) al het licht terug</a:t>
            </a:r>
          </a:p>
          <a:p>
            <a:pPr lvl="1"/>
            <a:r>
              <a:rPr lang="nl-NL" i="1" dirty="0" smtClean="0">
                <a:sym typeface="Wingdings" panose="05000000000000000000" pitchFamily="2" charset="2"/>
              </a:rPr>
              <a:t>Zwarte voorwerpen </a:t>
            </a:r>
            <a:r>
              <a:rPr lang="nl-NL" dirty="0" smtClean="0">
                <a:sym typeface="Wingdings" panose="05000000000000000000" pitchFamily="2" charset="2"/>
              </a:rPr>
              <a:t></a:t>
            </a:r>
            <a:br>
              <a:rPr lang="nl-NL" dirty="0" smtClean="0">
                <a:sym typeface="Wingdings" panose="05000000000000000000" pitchFamily="2" charset="2"/>
              </a:rPr>
            </a:br>
            <a:r>
              <a:rPr lang="nl-NL" dirty="0" smtClean="0">
                <a:sym typeface="Wingdings" panose="05000000000000000000" pitchFamily="2" charset="2"/>
              </a:rPr>
              <a:t>absorberen</a:t>
            </a:r>
            <a:r>
              <a:rPr lang="nl-NL" dirty="0">
                <a:sym typeface="Wingdings" panose="05000000000000000000" pitchFamily="2" charset="2"/>
              </a:rPr>
              <a:t> </a:t>
            </a:r>
            <a:r>
              <a:rPr lang="nl-NL" dirty="0" smtClean="0">
                <a:sym typeface="Wingdings" panose="05000000000000000000" pitchFamily="2" charset="2"/>
              </a:rPr>
              <a:t>(bijna) al het licht</a:t>
            </a: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01" y="6476716"/>
            <a:ext cx="9144000" cy="381284"/>
          </a:xfrm>
          <a:prstGeom prst="rect">
            <a:avLst/>
          </a:prstGeom>
        </p:spPr>
      </p:pic>
      <p:pic>
        <p:nvPicPr>
          <p:cNvPr id="4098" name="Picture 2" descr="Afbeeldingsresultaat voor white reflects black absorbs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/>
          <a:stretch/>
        </p:blipFill>
        <p:spPr bwMode="auto">
          <a:xfrm>
            <a:off x="6122521" y="3717032"/>
            <a:ext cx="2600441" cy="13091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1" name="Picture 5" descr="Afbeeldingsresultaat voor white reflects black absorbs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0168"/>
          <a:stretch/>
        </p:blipFill>
        <p:spPr bwMode="auto">
          <a:xfrm>
            <a:off x="6355372" y="5013176"/>
            <a:ext cx="2134738" cy="1349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2298310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8.3 Licht en kleur</a:t>
            </a:r>
            <a:endParaRPr lang="nl-NL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b="1" dirty="0" smtClean="0">
                <a:sym typeface="Wingdings" panose="05000000000000000000" pitchFamily="2" charset="2"/>
              </a:rPr>
              <a:t>Het licht van lampen</a:t>
            </a:r>
            <a:endParaRPr lang="nl-NL" b="1" dirty="0">
              <a:sym typeface="Wingdings" panose="05000000000000000000" pitchFamily="2" charset="2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nl-NL" i="1" dirty="0" smtClean="0">
                <a:solidFill>
                  <a:srgbClr val="8FAA32"/>
                </a:solidFill>
                <a:sym typeface="Wingdings" panose="05000000000000000000" pitchFamily="2" charset="2"/>
              </a:rPr>
              <a:t>Welke kleur licht wordt er geabsorbeerd en welke kleur wordt </a:t>
            </a:r>
            <a:r>
              <a:rPr lang="nl-NL" i="1" smtClean="0">
                <a:solidFill>
                  <a:srgbClr val="8FAA32"/>
                </a:solidFill>
                <a:sym typeface="Wingdings" panose="05000000000000000000" pitchFamily="2" charset="2"/>
              </a:rPr>
              <a:t>er teruggekaatst?</a:t>
            </a:r>
            <a:endParaRPr lang="nl-NL" i="1" dirty="0" smtClean="0">
              <a:solidFill>
                <a:srgbClr val="8FAA32"/>
              </a:solidFill>
              <a:sym typeface="Wingdings" panose="05000000000000000000" pitchFamily="2" charset="2"/>
            </a:endParaRP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01" y="6476716"/>
            <a:ext cx="9144000" cy="381284"/>
          </a:xfrm>
          <a:prstGeom prst="rect">
            <a:avLst/>
          </a:prstGeom>
        </p:spPr>
      </p:pic>
      <p:pic>
        <p:nvPicPr>
          <p:cNvPr id="5122" name="Picture 2" descr="Afbeeldingsresultaat voor licht weerkaatsen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597" b="36879"/>
          <a:stretch/>
        </p:blipFill>
        <p:spPr bwMode="auto">
          <a:xfrm>
            <a:off x="188575" y="3831791"/>
            <a:ext cx="8762447" cy="19859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1780822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8.3 Licht en kleur</a:t>
            </a:r>
            <a:endParaRPr lang="nl-NL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b="1" dirty="0" smtClean="0">
                <a:solidFill>
                  <a:srgbClr val="8FAA32"/>
                </a:solidFill>
                <a:sym typeface="Wingdings" panose="05000000000000000000" pitchFamily="2" charset="2"/>
              </a:rPr>
              <a:t>Plus</a:t>
            </a:r>
            <a:r>
              <a:rPr lang="nl-NL" b="1" dirty="0" smtClean="0">
                <a:sym typeface="Wingdings" panose="05000000000000000000" pitchFamily="2" charset="2"/>
              </a:rPr>
              <a:t> De televisie</a:t>
            </a:r>
            <a:endParaRPr lang="nl-NL" b="1" dirty="0">
              <a:sym typeface="Wingdings" panose="05000000000000000000" pitchFamily="2" charset="2"/>
            </a:endParaRPr>
          </a:p>
          <a:p>
            <a:r>
              <a:rPr lang="nl-NL" dirty="0">
                <a:sym typeface="Wingdings" panose="05000000000000000000" pitchFamily="2" charset="2"/>
              </a:rPr>
              <a:t>T</a:t>
            </a:r>
            <a:r>
              <a:rPr lang="nl-NL" dirty="0" smtClean="0">
                <a:sym typeface="Wingdings" panose="05000000000000000000" pitchFamily="2" charset="2"/>
              </a:rPr>
              <a:t>elevisiescherm is opgebouwd uit </a:t>
            </a:r>
            <a:r>
              <a:rPr lang="nl-NL" b="1" dirty="0" smtClean="0">
                <a:solidFill>
                  <a:srgbClr val="8FAA32"/>
                </a:solidFill>
                <a:sym typeface="Wingdings" panose="05000000000000000000" pitchFamily="2" charset="2"/>
              </a:rPr>
              <a:t>pixels</a:t>
            </a:r>
            <a:r>
              <a:rPr lang="nl-NL" dirty="0" smtClean="0">
                <a:sym typeface="Wingdings" panose="05000000000000000000" pitchFamily="2" charset="2"/>
              </a:rPr>
              <a:t>  iedere pixel heeft een </a:t>
            </a:r>
            <a:r>
              <a:rPr lang="nl-NL" dirty="0" smtClean="0">
                <a:solidFill>
                  <a:srgbClr val="FF0000"/>
                </a:solidFill>
                <a:sym typeface="Wingdings" panose="05000000000000000000" pitchFamily="2" charset="2"/>
              </a:rPr>
              <a:t>rood</a:t>
            </a:r>
            <a:r>
              <a:rPr lang="nl-NL" dirty="0" smtClean="0">
                <a:sym typeface="Wingdings" panose="05000000000000000000" pitchFamily="2" charset="2"/>
              </a:rPr>
              <a:t>, </a:t>
            </a:r>
            <a:r>
              <a:rPr lang="nl-NL" dirty="0" smtClean="0">
                <a:solidFill>
                  <a:srgbClr val="00B050"/>
                </a:solidFill>
                <a:sym typeface="Wingdings" panose="05000000000000000000" pitchFamily="2" charset="2"/>
              </a:rPr>
              <a:t>groen</a:t>
            </a:r>
            <a:r>
              <a:rPr lang="nl-NL" dirty="0" smtClean="0">
                <a:sym typeface="Wingdings" panose="05000000000000000000" pitchFamily="2" charset="2"/>
              </a:rPr>
              <a:t> en </a:t>
            </a:r>
            <a:r>
              <a:rPr lang="nl-NL" dirty="0" smtClean="0">
                <a:solidFill>
                  <a:srgbClr val="0070C0"/>
                </a:solidFill>
                <a:sym typeface="Wingdings" panose="05000000000000000000" pitchFamily="2" charset="2"/>
              </a:rPr>
              <a:t>blauw</a:t>
            </a:r>
            <a:r>
              <a:rPr lang="nl-NL" dirty="0" smtClean="0">
                <a:sym typeface="Wingdings" panose="05000000000000000000" pitchFamily="2" charset="2"/>
              </a:rPr>
              <a:t> beeldpunt</a:t>
            </a:r>
          </a:p>
          <a:p>
            <a:pPr lvl="1"/>
            <a:r>
              <a:rPr lang="nl-NL" dirty="0" smtClean="0">
                <a:sym typeface="Wingdings" panose="05000000000000000000" pitchFamily="2" charset="2"/>
              </a:rPr>
              <a:t>Beeldpunten in een scherm</a:t>
            </a:r>
            <a:br>
              <a:rPr lang="nl-NL" dirty="0" smtClean="0">
                <a:sym typeface="Wingdings" panose="05000000000000000000" pitchFamily="2" charset="2"/>
              </a:rPr>
            </a:br>
            <a:r>
              <a:rPr lang="nl-NL" dirty="0" smtClean="0">
                <a:sym typeface="Wingdings" panose="05000000000000000000" pitchFamily="2" charset="2"/>
              </a:rPr>
              <a:t>kunnen apart </a:t>
            </a:r>
            <a:r>
              <a:rPr lang="nl-NL" u="sng" dirty="0" smtClean="0">
                <a:sym typeface="Wingdings" panose="05000000000000000000" pitchFamily="2" charset="2"/>
              </a:rPr>
              <a:t>in- en uit-</a:t>
            </a:r>
            <a:br>
              <a:rPr lang="nl-NL" u="sng" dirty="0" smtClean="0">
                <a:sym typeface="Wingdings" panose="05000000000000000000" pitchFamily="2" charset="2"/>
              </a:rPr>
            </a:br>
            <a:r>
              <a:rPr lang="nl-NL" u="sng" dirty="0" smtClean="0">
                <a:sym typeface="Wingdings" panose="05000000000000000000" pitchFamily="2" charset="2"/>
              </a:rPr>
              <a:t>geschakeld</a:t>
            </a:r>
            <a:r>
              <a:rPr lang="nl-NL" dirty="0" smtClean="0">
                <a:sym typeface="Wingdings" panose="05000000000000000000" pitchFamily="2" charset="2"/>
              </a:rPr>
              <a:t> worden</a:t>
            </a:r>
          </a:p>
          <a:p>
            <a:pPr lvl="2"/>
            <a:r>
              <a:rPr lang="nl-NL" dirty="0" smtClean="0">
                <a:sym typeface="Wingdings" panose="05000000000000000000" pitchFamily="2" charset="2"/>
              </a:rPr>
              <a:t>Zo ontstaan </a:t>
            </a:r>
            <a:r>
              <a:rPr lang="nl-NL" b="1" dirty="0" smtClean="0">
                <a:solidFill>
                  <a:srgbClr val="8FAA32"/>
                </a:solidFill>
                <a:sym typeface="Wingdings" panose="05000000000000000000" pitchFamily="2" charset="2"/>
              </a:rPr>
              <a:t>(meng)kleuren</a:t>
            </a: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01" y="6476716"/>
            <a:ext cx="9144000" cy="381284"/>
          </a:xfrm>
          <a:prstGeom prst="rect">
            <a:avLst/>
          </a:prstGeom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3894162"/>
            <a:ext cx="3571875" cy="2343150"/>
          </a:xfrm>
          <a:prstGeom prst="rect">
            <a:avLst/>
          </a:prstGeom>
          <a:noFill/>
          <a:ln w="19050">
            <a:solidFill>
              <a:srgbClr val="8FAA3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cxnSp>
        <p:nvCxnSpPr>
          <p:cNvPr id="6" name="Gekromde verbindingslijn 5"/>
          <p:cNvCxnSpPr/>
          <p:nvPr/>
        </p:nvCxnSpPr>
        <p:spPr>
          <a:xfrm rot="16200000" flipH="1">
            <a:off x="6005028" y="3580147"/>
            <a:ext cx="1224136" cy="921841"/>
          </a:xfrm>
          <a:prstGeom prst="curvedConnector3">
            <a:avLst/>
          </a:prstGeom>
          <a:ln w="28575">
            <a:solidFill>
              <a:srgbClr val="8FAA3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166417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01" y="6476716"/>
            <a:ext cx="9144000" cy="3812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0482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6646</TotalTime>
  <Words>368</Words>
  <Application>Microsoft Office PowerPoint</Application>
  <PresentationFormat>Diavoorstelling (4:3)</PresentationFormat>
  <Paragraphs>72</Paragraphs>
  <Slides>9</Slides>
  <Notes>8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3" baseType="lpstr">
      <vt:lpstr>Arial</vt:lpstr>
      <vt:lpstr>Calibri</vt:lpstr>
      <vt:lpstr>Wingdings</vt:lpstr>
      <vt:lpstr>Kantoorthema</vt:lpstr>
      <vt:lpstr>Hoofdstuk 8 Licht</vt:lpstr>
      <vt:lpstr>§8.3 Licht en kleur</vt:lpstr>
      <vt:lpstr>8.3 Licht en kleur</vt:lpstr>
      <vt:lpstr>8.3 Licht en kleur</vt:lpstr>
      <vt:lpstr>8.3 Licht en kleur</vt:lpstr>
      <vt:lpstr>8.3 Licht en kleur</vt:lpstr>
      <vt:lpstr>8.3 Licht en kleur</vt:lpstr>
      <vt:lpstr>8.3 Licht en kleur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Inge</dc:creator>
  <cp:lastModifiedBy>Inge Zwaan</cp:lastModifiedBy>
  <cp:revision>415</cp:revision>
  <cp:lastPrinted>2015-01-10T16:11:12Z</cp:lastPrinted>
  <dcterms:created xsi:type="dcterms:W3CDTF">2014-09-23T08:37:22Z</dcterms:created>
  <dcterms:modified xsi:type="dcterms:W3CDTF">2020-05-15T10:48:02Z</dcterms:modified>
</cp:coreProperties>
</file>